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297" r:id="rId6"/>
    <p:sldId id="295" r:id="rId7"/>
    <p:sldId id="299" r:id="rId8"/>
    <p:sldId id="292" r:id="rId9"/>
    <p:sldId id="291" r:id="rId10"/>
    <p:sldId id="286" r:id="rId11"/>
    <p:sldId id="293" r:id="rId12"/>
    <p:sldId id="298" r:id="rId13"/>
    <p:sldId id="270" r:id="rId14"/>
    <p:sldId id="273" r:id="rId15"/>
    <p:sldId id="268" r:id="rId16"/>
    <p:sldId id="271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A4D"/>
    <a:srgbClr val="CDDC8F"/>
    <a:srgbClr val="6A9D1A"/>
    <a:srgbClr val="425059"/>
    <a:srgbClr val="30580F"/>
    <a:srgbClr val="A6CA50"/>
    <a:srgbClr val="D4E73E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7202" autoAdjust="0"/>
  </p:normalViewPr>
  <p:slideViewPr>
    <p:cSldViewPr snapToGrid="0">
      <p:cViewPr varScale="1">
        <p:scale>
          <a:sx n="136" d="100"/>
          <a:sy n="136" d="100"/>
        </p:scale>
        <p:origin x="102" y="2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6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2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1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xmlns="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xmlns="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xmlns="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xmlns="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xmlns="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xmlns="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xmlns="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xmlns="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xmlns="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20.png"/><Relationship Id="rId5" Type="http://schemas.openxmlformats.org/officeDocument/2006/relationships/image" Target="../media/image33.jpe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16.svg"/><Relationship Id="rId4" Type="http://schemas.openxmlformats.org/officeDocument/2006/relationships/image" Target="../media/image49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4" y="-1"/>
            <a:ext cx="1216152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82062" y="2008347"/>
            <a:ext cx="11980984" cy="210620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100" dirty="0" smtClean="0"/>
              <a:t>CERES SYSTEMS</a:t>
            </a:r>
            <a:br>
              <a:rPr lang="en-US" sz="3100" dirty="0" smtClean="0"/>
            </a:br>
            <a:r>
              <a:rPr lang="en-US" sz="2600" dirty="0" smtClean="0"/>
              <a:t>DATA SOLUTION FOR REVOLUTIONIZING THE GROWING WORLD</a:t>
            </a:r>
            <a:endParaRPr lang="en-US" sz="2600" dirty="0"/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 bwMode="white">
          <a:xfrm>
            <a:off x="4044000" y="3560610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>
              <a:ln>
                <a:solidFill>
                  <a:srgbClr val="425059"/>
                </a:solidFill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48" y="1239906"/>
            <a:ext cx="1816100" cy="1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xmlns="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0580F">
              <a:alpha val="69999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xmlns="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1232892" y="1868671"/>
            <a:ext cx="2983732" cy="1747671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Vertical farming data</a:t>
            </a:r>
            <a:endParaRPr lang="en-US" sz="1900" b="1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Ability to supply new and existing enclosed vertical farms with growing data to speed up production time.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740258" y="1868671"/>
            <a:ext cx="3148965" cy="1747671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Supplier services</a:t>
            </a:r>
            <a:endParaRPr lang="en-US" sz="1900" b="1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End to end setup with the ability to manage and publish available items, payment processing for orders and fulfillment. 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SERVICES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8435239" y="1868671"/>
            <a:ext cx="3148965" cy="1951483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Consumer services</a:t>
            </a:r>
            <a:endParaRPr lang="en-US" sz="1900" b="1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Search by zip code for organic, non-</a:t>
            </a:r>
            <a:r>
              <a:rPr lang="en-US" sz="14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gmo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items available from selectable farm types.  Purchase items for pickup or delivery through ecommerce shopping cart experience. </a:t>
            </a: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xmlns="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1277" y="1784218"/>
            <a:ext cx="523636" cy="523636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xmlns="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274732" y="1784218"/>
            <a:ext cx="523636" cy="523636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xmlns="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911604" y="1784218"/>
            <a:ext cx="523636" cy="523636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xmlns="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1268619" y="3239715"/>
            <a:ext cx="2983732" cy="1747671"/>
          </a:xfrm>
        </p:spPr>
        <p:txBody>
          <a:bodyPr>
            <a:no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Platform </a:t>
            </a: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be used by external company data scientist/developers to capitalize on farming crop business yields.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xmlns="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798367" y="3481553"/>
            <a:ext cx="3148965" cy="778429"/>
          </a:xfrm>
        </p:spPr>
        <p:txBody>
          <a:bodyPr>
            <a:no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Predict </a:t>
            </a: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demand, provide trend insights, and optimize pricing.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798366" y="4349014"/>
            <a:ext cx="3148965" cy="1951483"/>
          </a:xfrm>
        </p:spPr>
        <p:txBody>
          <a:bodyPr>
            <a:no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IOT  services </a:t>
            </a: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suppliers (</a:t>
            </a: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farmers) to perform 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Ag-tech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KPI Dashboards for suppliers to track stats</a:t>
            </a: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1" name="Oval 20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9971" y="1867390"/>
            <a:ext cx="2966652" cy="23925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969025"/>
            <a:ext cx="12192000" cy="2570206"/>
          </a:xfrm>
          <a:prstGeom prst="rect">
            <a:avLst/>
          </a:prstGeom>
          <a:solidFill>
            <a:srgbClr val="42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xmlns="" id="{CDEEA71D-C3B3-45BB-A776-D17D92A58127}"/>
              </a:ext>
            </a:extLst>
          </p:cNvPr>
          <p:cNvSpPr/>
          <p:nvPr/>
        </p:nvSpPr>
        <p:spPr>
          <a:xfrm>
            <a:off x="-775" y="312460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xmlns="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25059"/>
                </a:solidFill>
              </a:rPr>
              <a:t>REVENUE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368188" y="2005551"/>
            <a:ext cx="3789363" cy="823912"/>
          </a:xfrm>
        </p:spPr>
        <p:txBody>
          <a:bodyPr/>
          <a:lstStyle/>
          <a:p>
            <a:r>
              <a:rPr lang="en-US" dirty="0" smtClean="0"/>
              <a:t>Transaction Fees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331612" y="3453635"/>
            <a:ext cx="3789363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rgbClr val="CDDC8F"/>
              </a:buClr>
            </a:pPr>
            <a:r>
              <a:rPr lang="en-US" sz="1800" i="1" dirty="0" smtClean="0">
                <a:solidFill>
                  <a:srgbClr val="FFFFFF"/>
                </a:solidFill>
                <a:cs typeface="Arial"/>
              </a:rPr>
              <a:t>Consumer</a:t>
            </a:r>
            <a:r>
              <a:rPr lang="en-US" sz="1800" i="1" spc="-5" dirty="0" smtClean="0">
                <a:solidFill>
                  <a:srgbClr val="FFFFFF"/>
                </a:solidFill>
                <a:cs typeface="Arial"/>
              </a:rPr>
              <a:t>:</a:t>
            </a:r>
            <a:r>
              <a:rPr lang="en-US" sz="1800" i="1" spc="-4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Free</a:t>
            </a:r>
            <a:endParaRPr lang="en-US" sz="1800" i="1" dirty="0">
              <a:solidFill>
                <a:srgbClr val="CDDC8F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rgbClr val="CDDC8F"/>
              </a:buClr>
            </a:pPr>
            <a:r>
              <a:rPr lang="en-US" sz="1800" i="1" spc="-5" dirty="0" smtClean="0">
                <a:solidFill>
                  <a:srgbClr val="FFFFFF"/>
                </a:solidFill>
                <a:cs typeface="Arial"/>
              </a:rPr>
              <a:t>Business Consumer: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.1%- 3%</a:t>
            </a:r>
            <a:endParaRPr lang="en-US" sz="1800" b="1" i="1" spc="-5" dirty="0">
              <a:solidFill>
                <a:srgbClr val="CDDC8F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rgbClr val="CDDC8F"/>
              </a:buClr>
            </a:pPr>
            <a:r>
              <a:rPr lang="en-US" sz="1800" i="1" spc="-5" dirty="0" smtClean="0">
                <a:solidFill>
                  <a:srgbClr val="FFFFFF"/>
                </a:solidFill>
                <a:cs typeface="Arial"/>
              </a:rPr>
              <a:t>Supplier: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.1%-3%</a:t>
            </a:r>
            <a:endParaRPr lang="en-US" sz="1800" b="1" i="1" spc="-5" dirty="0">
              <a:solidFill>
                <a:srgbClr val="CDDC8F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649766" y="1984381"/>
            <a:ext cx="5183188" cy="823912"/>
          </a:xfrm>
        </p:spPr>
        <p:txBody>
          <a:bodyPr/>
          <a:lstStyle/>
          <a:p>
            <a:r>
              <a:rPr lang="en-US" dirty="0" smtClean="0"/>
              <a:t>Advertising /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760218" y="3373091"/>
            <a:ext cx="5183188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rgbClr val="CDDC8F"/>
              </a:buClr>
            </a:pPr>
            <a:r>
              <a:rPr lang="en-US" sz="1800" i="1" spc="-5" dirty="0" smtClean="0">
                <a:solidFill>
                  <a:srgbClr val="FFFFFF"/>
                </a:solidFill>
                <a:cs typeface="Arial"/>
              </a:rPr>
              <a:t>Per click ad space</a:t>
            </a:r>
            <a:r>
              <a:rPr lang="en-US" sz="1800" i="1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$1-$10</a:t>
            </a:r>
            <a:endParaRPr lang="en-US" sz="1800" b="1" i="1" spc="-5" dirty="0">
              <a:solidFill>
                <a:srgbClr val="CDDC8F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rgbClr val="CDDC8F"/>
              </a:buClr>
            </a:pPr>
            <a:r>
              <a:rPr lang="en-US" sz="1800" i="1" dirty="0" smtClean="0">
                <a:solidFill>
                  <a:srgbClr val="FFFFFF"/>
                </a:solidFill>
                <a:cs typeface="Arial"/>
              </a:rPr>
              <a:t>3rd party reseller: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10%-20%</a:t>
            </a:r>
            <a:endParaRPr lang="en-US" sz="1800" b="1" i="1" spc="-5" dirty="0">
              <a:solidFill>
                <a:srgbClr val="CDDC8F"/>
              </a:solidFill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xmlns="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xmlns="" id="{7E0C6FDF-5982-4E37-B65D-F7B05D0FFB52}"/>
              </a:ext>
            </a:extLst>
          </p:cNvPr>
          <p:cNvSpPr txBox="1">
            <a:spLocks/>
          </p:cNvSpPr>
          <p:nvPr/>
        </p:nvSpPr>
        <p:spPr bwMode="white">
          <a:xfrm>
            <a:off x="1331612" y="4846327"/>
            <a:ext cx="5183188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buClr>
                <a:srgbClr val="CDDC8F"/>
              </a:buClr>
            </a:pPr>
            <a:r>
              <a:rPr lang="en-US" sz="1800" i="1" spc="-5" dirty="0" smtClean="0">
                <a:solidFill>
                  <a:srgbClr val="FFFFFF"/>
                </a:solidFill>
                <a:cs typeface="Arial"/>
              </a:rPr>
              <a:t>Software Licensing</a:t>
            </a:r>
          </a:p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r>
              <a:rPr lang="en-US" sz="1800" b="1" i="1" spc="-5" dirty="0" smtClean="0">
                <a:solidFill>
                  <a:srgbClr val="FFFFFF"/>
                </a:solidFill>
                <a:cs typeface="Arial"/>
              </a:rPr>
              <a:t>   </a:t>
            </a:r>
            <a:r>
              <a:rPr lang="en-US" sz="1800" b="1" i="1" spc="-5" dirty="0" smtClean="0">
                <a:solidFill>
                  <a:srgbClr val="CDDC8F"/>
                </a:solidFill>
                <a:cs typeface="Arial"/>
              </a:rPr>
              <a:t>$20,000 - $10,000,000 </a:t>
            </a:r>
          </a:p>
          <a:p>
            <a:pPr marL="0" indent="0">
              <a:lnSpc>
                <a:spcPct val="125000"/>
              </a:lnSpc>
              <a:buClr>
                <a:schemeClr val="accent1"/>
              </a:buClr>
              <a:buNone/>
            </a:pPr>
            <a:endParaRPr lang="en-US" sz="1800" i="1" dirty="0"/>
          </a:p>
        </p:txBody>
      </p:sp>
      <p:sp>
        <p:nvSpPr>
          <p:cNvPr id="17" name="Oval 16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xmlns="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xmlns="" id="{9206F938-D64B-410D-BE2D-847D78F81E42}"/>
              </a:ext>
            </a:extLst>
          </p:cNvPr>
          <p:cNvSpPr/>
          <p:nvPr/>
        </p:nvSpPr>
        <p:spPr>
          <a:xfrm>
            <a:off x="-56686" y="-23704"/>
            <a:ext cx="12188400" cy="688170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xmlns="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xmlns="" id="{B743B096-6BB3-4330-9D5B-22EEBAF87BEE}"/>
              </a:ext>
            </a:extLst>
          </p:cNvPr>
          <p:cNvSpPr/>
          <p:nvPr/>
        </p:nvSpPr>
        <p:spPr>
          <a:xfrm>
            <a:off x="0" y="2200358"/>
            <a:ext cx="12192000" cy="1316736"/>
          </a:xfrm>
          <a:prstGeom prst="rect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xmlns="" id="{48354ED0-9392-4301-B2D6-A5335876F77D}"/>
              </a:ext>
            </a:extLst>
          </p:cNvPr>
          <p:cNvSpPr/>
          <p:nvPr/>
        </p:nvSpPr>
        <p:spPr>
          <a:xfrm>
            <a:off x="33373" y="2020330"/>
            <a:ext cx="2613150" cy="2613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-2401" y="4632236"/>
            <a:ext cx="2700338" cy="738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Garrett Funkhouser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CDDC8F"/>
                </a:solidFill>
                <a:latin typeface="+mn-lt"/>
              </a:rPr>
              <a:t>CEO</a:t>
            </a:r>
            <a:endParaRPr lang="en-US" sz="1600" i="1" dirty="0">
              <a:solidFill>
                <a:srgbClr val="CDDC8F"/>
              </a:solidFill>
              <a:latin typeface="+mn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2336631" y="3625540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Alex </a:t>
            </a:r>
            <a:r>
              <a:rPr lang="en-US" dirty="0" err="1" smtClean="0"/>
              <a:t>Lokshin</a:t>
            </a:r>
            <a:endParaRPr lang="en-US" sz="1600" i="1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CDDC8F"/>
                </a:solidFill>
                <a:latin typeface="+mn-lt"/>
              </a:rPr>
              <a:t>CTO</a:t>
            </a:r>
            <a:endParaRPr lang="en-US" dirty="0">
              <a:solidFill>
                <a:srgbClr val="CDDC8F"/>
              </a:solidFill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4755932" y="4588447"/>
            <a:ext cx="2700338" cy="738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Pabla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CDDC8F"/>
                </a:solidFill>
                <a:latin typeface="+mn-lt"/>
              </a:rPr>
              <a:t>Solutions Architect</a:t>
            </a:r>
            <a:endParaRPr lang="en-US" sz="1600" i="1" dirty="0">
              <a:solidFill>
                <a:srgbClr val="CDDC8F"/>
              </a:solidFill>
              <a:latin typeface="+mn-lt"/>
            </a:endParaRPr>
          </a:p>
        </p:txBody>
      </p:sp>
      <p:sp>
        <p:nvSpPr>
          <p:cNvPr id="29" name="Oval 28" descr="Beige circle">
            <a:extLst>
              <a:ext uri="{FF2B5EF4-FFF2-40B4-BE49-F238E27FC236}">
                <a16:creationId xmlns:a16="http://schemas.microsoft.com/office/drawing/2014/main" xmlns="" id="{23AE393F-46ED-4451-AACA-7EC20B0EE16F}"/>
              </a:ext>
            </a:extLst>
          </p:cNvPr>
          <p:cNvSpPr/>
          <p:nvPr/>
        </p:nvSpPr>
        <p:spPr>
          <a:xfrm>
            <a:off x="2322620" y="889962"/>
            <a:ext cx="2736504" cy="273561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95" y="1110686"/>
            <a:ext cx="2294610" cy="22946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 Placeholder 42">
            <a:extLst>
              <a:ext uri="{FF2B5EF4-FFF2-40B4-BE49-F238E27FC236}">
                <a16:creationId xmlns:a16="http://schemas.microsoft.com/office/drawing/2014/main" xmlns="" id="{8CE3A891-B3D6-4B07-A0B9-8F86A9EE5882}"/>
              </a:ext>
            </a:extLst>
          </p:cNvPr>
          <p:cNvSpPr txBox="1">
            <a:spLocks/>
          </p:cNvSpPr>
          <p:nvPr/>
        </p:nvSpPr>
        <p:spPr bwMode="white">
          <a:xfrm>
            <a:off x="7078644" y="3678686"/>
            <a:ext cx="2700338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Alex Gibson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CDDC8F"/>
                </a:solidFill>
              </a:rPr>
              <a:t>UI Architect</a:t>
            </a:r>
          </a:p>
        </p:txBody>
      </p:sp>
      <p:sp>
        <p:nvSpPr>
          <p:cNvPr id="39" name="Oval 38" descr="Blue circle">
            <a:extLst>
              <a:ext uri="{FF2B5EF4-FFF2-40B4-BE49-F238E27FC236}">
                <a16:creationId xmlns:a16="http://schemas.microsoft.com/office/drawing/2014/main" xmlns="" id="{0AD89AAC-7A26-4BF6-8BF7-D301C467BE24}"/>
              </a:ext>
            </a:extLst>
          </p:cNvPr>
          <p:cNvSpPr/>
          <p:nvPr/>
        </p:nvSpPr>
        <p:spPr>
          <a:xfrm>
            <a:off x="9523626" y="2005437"/>
            <a:ext cx="2613150" cy="2613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43">
            <a:extLst>
              <a:ext uri="{FF2B5EF4-FFF2-40B4-BE49-F238E27FC236}">
                <a16:creationId xmlns:a16="http://schemas.microsoft.com/office/drawing/2014/main" xmlns="" id="{C7D8CB18-31C2-421A-B086-BCC239E2F5A9}"/>
              </a:ext>
            </a:extLst>
          </p:cNvPr>
          <p:cNvSpPr txBox="1">
            <a:spLocks/>
          </p:cNvSpPr>
          <p:nvPr/>
        </p:nvSpPr>
        <p:spPr bwMode="white">
          <a:xfrm>
            <a:off x="9299159" y="4568316"/>
            <a:ext cx="3108106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Lawrence </a:t>
            </a:r>
            <a:r>
              <a:rPr lang="en-US" dirty="0" err="1" smtClean="0"/>
              <a:t>Muchnick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rgbClr val="CDDC8F"/>
                </a:solidFill>
                <a:latin typeface="+mn-lt"/>
              </a:rPr>
              <a:t>Sales and Marketing Lead</a:t>
            </a:r>
            <a:endParaRPr lang="en-US" sz="1400" i="1" dirty="0">
              <a:solidFill>
                <a:srgbClr val="CDDC8F"/>
              </a:solidFill>
              <a:latin typeface="+mn-lt"/>
            </a:endParaRPr>
          </a:p>
        </p:txBody>
      </p:sp>
      <p:pic>
        <p:nvPicPr>
          <p:cNvPr id="45" name="Picture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55" y="2244797"/>
            <a:ext cx="2128136" cy="2128136"/>
          </a:xfrm>
          <a:prstGeom prst="ellipse">
            <a:avLst/>
          </a:prstGeom>
          <a:noFill/>
          <a:ln w="387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Oval 23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1" name="Oval 20" descr="Beige circle">
            <a:extLst>
              <a:ext uri="{FF2B5EF4-FFF2-40B4-BE49-F238E27FC236}">
                <a16:creationId xmlns:a16="http://schemas.microsoft.com/office/drawing/2014/main" xmlns="" id="{23AE393F-46ED-4451-AACA-7EC20B0EE16F}"/>
              </a:ext>
            </a:extLst>
          </p:cNvPr>
          <p:cNvSpPr/>
          <p:nvPr/>
        </p:nvSpPr>
        <p:spPr>
          <a:xfrm>
            <a:off x="7064633" y="923089"/>
            <a:ext cx="2736504" cy="273561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Placeholder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2" y="2195860"/>
            <a:ext cx="2263400" cy="2267439"/>
          </a:xfrm>
          <a:prstGeom prst="ellipse">
            <a:avLst/>
          </a:prstGeom>
          <a:noFill/>
          <a:ln w="387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xmlns="" id="{0AD89AAC-7A26-4BF6-8BF7-D301C467BE24}"/>
              </a:ext>
            </a:extLst>
          </p:cNvPr>
          <p:cNvSpPr/>
          <p:nvPr/>
        </p:nvSpPr>
        <p:spPr>
          <a:xfrm>
            <a:off x="4741158" y="2005437"/>
            <a:ext cx="2613150" cy="26131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48" y="2185626"/>
            <a:ext cx="2217737" cy="22177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00" y="1156562"/>
            <a:ext cx="2256542" cy="22301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337612" y="12958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TEAM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456663" y="1117234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xmlns="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14580" y="5269838"/>
            <a:ext cx="3751175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Founded Good Clean </a:t>
            </a:r>
            <a:r>
              <a:rPr lang="en-US" sz="1400" dirty="0" err="1" smtClean="0"/>
              <a:t>Vapes</a:t>
            </a:r>
            <a:r>
              <a:rPr lang="en-US" sz="1400" dirty="0"/>
              <a:t> </a:t>
            </a:r>
            <a:r>
              <a:rPr lang="en-US" sz="1400" dirty="0" smtClean="0"/>
              <a:t>in 2013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F</a:t>
            </a:r>
            <a:r>
              <a:rPr lang="en-US" sz="1400" dirty="0" smtClean="0"/>
              <a:t>ranchised the business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Sold in 2018 for 3x multiplier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6006781"/>
            <a:ext cx="716675" cy="817184"/>
          </a:xfrm>
          <a:prstGeom prst="rect">
            <a:avLst/>
          </a:prstGeom>
        </p:spPr>
      </p:pic>
      <p:sp>
        <p:nvSpPr>
          <p:cNvPr id="31" name="Text Placeholder 41">
            <a:extLst>
              <a:ext uri="{FF2B5EF4-FFF2-40B4-BE49-F238E27FC236}">
                <a16:creationId xmlns:a16="http://schemas.microsoft.com/office/drawing/2014/main" xmlns="" id="{D70BF709-D6E1-4AFF-A538-E9F7D1A452C2}"/>
              </a:ext>
            </a:extLst>
          </p:cNvPr>
          <p:cNvSpPr txBox="1">
            <a:spLocks/>
          </p:cNvSpPr>
          <p:nvPr/>
        </p:nvSpPr>
        <p:spPr bwMode="white">
          <a:xfrm>
            <a:off x="2344448" y="4151344"/>
            <a:ext cx="3751175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Technology Director Office Depot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966" y="4520438"/>
            <a:ext cx="796247" cy="759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700" y="5405161"/>
            <a:ext cx="974777" cy="6003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124" y="5224662"/>
            <a:ext cx="796247" cy="759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3739" y="5237679"/>
            <a:ext cx="1175306" cy="724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2918" y="4456493"/>
            <a:ext cx="1085850" cy="504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78384" y="5176158"/>
            <a:ext cx="1543050" cy="409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9575" y="5691329"/>
            <a:ext cx="1219311" cy="490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3846" y="6087411"/>
            <a:ext cx="791526" cy="7453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7389" y="6270105"/>
            <a:ext cx="1239002" cy="3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/>
          <a:lstStyle/>
          <a:p>
            <a:r>
              <a:rPr lang="en-US" dirty="0">
                <a:solidFill>
                  <a:srgbClr val="425059"/>
                </a:solidFill>
              </a:rPr>
              <a:t>MAJOR</a:t>
            </a:r>
            <a:br>
              <a:rPr lang="en-US" dirty="0">
                <a:solidFill>
                  <a:srgbClr val="425059"/>
                </a:solidFill>
              </a:rPr>
            </a:br>
            <a:r>
              <a:rPr lang="en-US" dirty="0">
                <a:solidFill>
                  <a:srgbClr val="425059"/>
                </a:solidFill>
              </a:rPr>
              <a:t>COMPETITORS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1991805" y="3107809"/>
            <a:ext cx="2629061" cy="51524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Good Eggs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R="417195" algn="ctr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en-US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417195" algn="ctr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endParaRPr lang="en-US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2393097" y="2241676"/>
            <a:ext cx="1912011" cy="51835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Amazon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19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912" y="6174902"/>
            <a:ext cx="357116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2312250" y="4009890"/>
            <a:ext cx="2145481" cy="4285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Good Harvest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2312250" y="4895617"/>
            <a:ext cx="2145481" cy="4285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Ceres System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 txBox="1">
            <a:spLocks/>
          </p:cNvSpPr>
          <p:nvPr/>
        </p:nvSpPr>
        <p:spPr bwMode="white">
          <a:xfrm>
            <a:off x="4790673" y="1326696"/>
            <a:ext cx="1009828" cy="84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spc="-15" dirty="0" smtClean="0">
                <a:solidFill>
                  <a:schemeClr val="bg1"/>
                </a:solidFill>
                <a:cs typeface="Arial"/>
              </a:rPr>
              <a:t>Supplier B2B</a:t>
            </a:r>
            <a:endParaRPr lang="en-US" spc="-1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 txBox="1">
            <a:spLocks/>
          </p:cNvSpPr>
          <p:nvPr/>
        </p:nvSpPr>
        <p:spPr bwMode="white">
          <a:xfrm>
            <a:off x="5908981" y="1326696"/>
            <a:ext cx="1009828" cy="84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spc="-15" dirty="0" smtClean="0">
                <a:solidFill>
                  <a:schemeClr val="bg1"/>
                </a:solidFill>
                <a:cs typeface="Arial"/>
              </a:rPr>
              <a:t>Consumer B2B/B2C</a:t>
            </a:r>
            <a:endParaRPr lang="en-US" spc="-1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 txBox="1">
            <a:spLocks/>
          </p:cNvSpPr>
          <p:nvPr/>
        </p:nvSpPr>
        <p:spPr bwMode="white">
          <a:xfrm>
            <a:off x="7020290" y="1326696"/>
            <a:ext cx="1009828" cy="84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spc="-15" dirty="0" smtClean="0">
                <a:solidFill>
                  <a:schemeClr val="bg1"/>
                </a:solidFill>
                <a:cs typeface="Arial"/>
              </a:rPr>
              <a:t>IOT/Data Services</a:t>
            </a:r>
            <a:endParaRPr lang="en-US" spc="-1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 txBox="1">
            <a:spLocks/>
          </p:cNvSpPr>
          <p:nvPr/>
        </p:nvSpPr>
        <p:spPr bwMode="white">
          <a:xfrm>
            <a:off x="8089110" y="1326696"/>
            <a:ext cx="1009828" cy="84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350" spc="-15" dirty="0" smtClean="0">
                <a:solidFill>
                  <a:schemeClr val="bg1"/>
                </a:solidFill>
                <a:cs typeface="Arial"/>
              </a:rPr>
              <a:t>Messaging</a:t>
            </a:r>
            <a:r>
              <a:rPr lang="en-US" sz="1300" spc="-1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spc="-15" dirty="0" smtClean="0">
                <a:solidFill>
                  <a:schemeClr val="bg1"/>
                </a:solidFill>
                <a:cs typeface="Arial"/>
              </a:rPr>
              <a:t>Gateway</a:t>
            </a:r>
            <a:endParaRPr lang="en-US" spc="-1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xmlns="" id="{23DC0E4E-6822-467C-96E3-77C667B41D2B}"/>
              </a:ext>
            </a:extLst>
          </p:cNvPr>
          <p:cNvSpPr txBox="1">
            <a:spLocks/>
          </p:cNvSpPr>
          <p:nvPr/>
        </p:nvSpPr>
        <p:spPr bwMode="white">
          <a:xfrm>
            <a:off x="9211518" y="1326696"/>
            <a:ext cx="1009828" cy="84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1400" spc="-15" dirty="0" smtClean="0">
                <a:solidFill>
                  <a:schemeClr val="bg1"/>
                </a:solidFill>
                <a:cs typeface="Arial"/>
              </a:rPr>
              <a:t>Works with VF Farms</a:t>
            </a:r>
            <a:endParaRPr lang="en-US" spc="-15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5" y="790483"/>
            <a:ext cx="10097190" cy="5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xmlns="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xmlns="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val 6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592443CF-1BB0-4648-AEBA-9AFB75D72A99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OPPORTUNITY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912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xmlns="" id="{3C19A568-7E73-443A-A183-2C3EDA0087DF}"/>
              </a:ext>
            </a:extLst>
          </p:cNvPr>
          <p:cNvSpPr/>
          <p:nvPr/>
        </p:nvSpPr>
        <p:spPr bwMode="white">
          <a:xfrm flipV="1">
            <a:off x="944410" y="1268361"/>
            <a:ext cx="3116313" cy="77486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FFC4D6E5-F39D-4148-8E29-64D0DE6071D2}"/>
              </a:ext>
            </a:extLst>
          </p:cNvPr>
          <p:cNvSpPr txBox="1"/>
          <p:nvPr/>
        </p:nvSpPr>
        <p:spPr>
          <a:xfrm>
            <a:off x="9456567" y="927242"/>
            <a:ext cx="1793571" cy="68223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z="1400" i="1" spc="20" dirty="0" smtClean="0">
                <a:solidFill>
                  <a:srgbClr val="CDDC8F"/>
                </a:solidFill>
                <a:cs typeface="Arial"/>
              </a:rPr>
              <a:t>INVESTMENT</a:t>
            </a:r>
            <a:endParaRPr lang="en-US" sz="1400" i="1" spc="20" dirty="0">
              <a:solidFill>
                <a:srgbClr val="CDDC8F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+mj-lt"/>
                <a:cs typeface="Avenir Black"/>
              </a:rPr>
              <a:t>$10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cs typeface="Avenir Black"/>
              </a:rPr>
              <a:t>Million</a:t>
            </a:r>
            <a:endParaRPr lang="en-US" sz="2500" dirty="0">
              <a:solidFill>
                <a:schemeClr val="bg1"/>
              </a:solidFill>
              <a:latin typeface="+mj-lt"/>
              <a:cs typeface="Avenir Black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6DEAD4F2-C5CC-44E9-A092-76413D5CA7F4}"/>
              </a:ext>
            </a:extLst>
          </p:cNvPr>
          <p:cNvSpPr txBox="1">
            <a:spLocks/>
          </p:cNvSpPr>
          <p:nvPr/>
        </p:nvSpPr>
        <p:spPr bwMode="white">
          <a:xfrm>
            <a:off x="838510" y="1438101"/>
            <a:ext cx="8284337" cy="2755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buClr>
                <a:srgbClr val="CDDC8F"/>
              </a:buClr>
            </a:pPr>
            <a:r>
              <a:rPr lang="en-US" sz="1100" b="1" i="1" spc="-5" dirty="0" smtClean="0">
                <a:solidFill>
                  <a:srgbClr val="CDDC8F"/>
                </a:solidFill>
                <a:cs typeface="Arial"/>
              </a:rPr>
              <a:t>We are 2 years out of Beta with out current pace and commitments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rgbClr val="CDDC8F"/>
              </a:buClr>
            </a:pPr>
            <a:r>
              <a:rPr lang="en-US" sz="1100" b="1" i="1" spc="-5" dirty="0" smtClean="0">
                <a:solidFill>
                  <a:srgbClr val="CDDC8F"/>
                </a:solidFill>
                <a:cs typeface="Arial"/>
              </a:rPr>
              <a:t>With funding and full time commitment to Ceres we with reach Beta in 6 months </a:t>
            </a:r>
            <a:endParaRPr lang="en-US" sz="1100" i="1" dirty="0" smtClean="0">
              <a:solidFill>
                <a:srgbClr val="CDDC8F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" y="1582436"/>
            <a:ext cx="10205336" cy="51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198881"/>
            <a:ext cx="12192001" cy="1098296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rgbClr val="425059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500" b="1" i="1" spc="6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Garrett Funkhouser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admin@ceressystem.com</a:t>
            </a:r>
            <a:endParaRPr lang="en-US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45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561 350-1575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53411" y="1707953"/>
            <a:ext cx="5241587" cy="1325563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GIVE IT A GROW!</a:t>
            </a:r>
            <a:endParaRPr lang="en-US" sz="5000" dirty="0"/>
          </a:p>
        </p:txBody>
      </p:sp>
      <p:pic>
        <p:nvPicPr>
          <p:cNvPr id="11" name="Graphic 10" descr="Person icon">
            <a:extLst>
              <a:ext uri="{FF2B5EF4-FFF2-40B4-BE49-F238E27FC236}">
                <a16:creationId xmlns:a16="http://schemas.microsoft.com/office/drawing/2014/main" xmlns="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12" name="Graphic 11" descr="Mail icon">
            <a:extLst>
              <a:ext uri="{FF2B5EF4-FFF2-40B4-BE49-F238E27FC236}">
                <a16:creationId xmlns:a16="http://schemas.microsoft.com/office/drawing/2014/main" xmlns="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3" name="Graphic 12" descr="Phone icon">
            <a:extLst>
              <a:ext uri="{FF2B5EF4-FFF2-40B4-BE49-F238E27FC236}">
                <a16:creationId xmlns:a16="http://schemas.microsoft.com/office/drawing/2014/main" xmlns="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3" r="-9502"/>
          <a:stretch/>
        </p:blipFill>
        <p:spPr>
          <a:xfrm>
            <a:off x="0" y="-113543"/>
            <a:ext cx="13350240" cy="7040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129747" y="325539"/>
            <a:ext cx="6699421" cy="6135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747" y="-304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25059"/>
                </a:solidFill>
              </a:rPr>
              <a:t>OUR FOOD SUPPLY IS BROKEN</a:t>
            </a:r>
            <a:endParaRPr lang="en-US" dirty="0">
              <a:solidFill>
                <a:srgbClr val="42505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230">
            <a:off x="10505803" y="533023"/>
            <a:ext cx="1432999" cy="11235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747" y="1295107"/>
            <a:ext cx="4310448" cy="353226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747" y="1477899"/>
            <a:ext cx="4310448" cy="953114"/>
          </a:xfrm>
        </p:spPr>
        <p:txBody>
          <a:bodyPr>
            <a:normAutofit/>
          </a:bodyPr>
          <a:lstStyle/>
          <a:p>
            <a:r>
              <a:rPr lang="en-US" sz="1800" i="1" dirty="0"/>
              <a:t>Demand for organic food is growing so fast that consumer demand is outstripping domestic </a:t>
            </a:r>
            <a:r>
              <a:rPr lang="en-US" sz="1800" i="1" dirty="0" smtClean="0"/>
              <a:t>supplies 8:1</a:t>
            </a:r>
            <a:endParaRPr lang="en-US" sz="1800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747" y="2677437"/>
            <a:ext cx="4310448" cy="95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/>
              <a:t>The US Spent 13.7b in 2017 </a:t>
            </a:r>
            <a:br>
              <a:rPr lang="en-US" sz="1800" i="1" dirty="0" smtClean="0"/>
            </a:br>
            <a:r>
              <a:rPr lang="en-US" sz="1800" i="1" dirty="0" smtClean="0"/>
              <a:t>to import organic food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9747" y="3563828"/>
            <a:ext cx="4310448" cy="11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/>
              <a:t>Organic food typically travels 1500 miles from farm to plate. During transit it is require by law to spray the trucks with harmful pesticides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96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6" descr="Blue rectangle">
            <a:extLst>
              <a:ext uri="{FF2B5EF4-FFF2-40B4-BE49-F238E27FC236}">
                <a16:creationId xmlns:a16="http://schemas.microsoft.com/office/drawing/2014/main" xmlns="" id="{9FABC344-E043-45BE-8588-06C658DBCE70}"/>
              </a:ext>
            </a:extLst>
          </p:cNvPr>
          <p:cNvSpPr/>
          <p:nvPr/>
        </p:nvSpPr>
        <p:spPr>
          <a:xfrm>
            <a:off x="0" y="5478162"/>
            <a:ext cx="12192000" cy="727856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CDDC8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6" descr="Blue rectangle">
            <a:extLst>
              <a:ext uri="{FF2B5EF4-FFF2-40B4-BE49-F238E27FC236}">
                <a16:creationId xmlns:a16="http://schemas.microsoft.com/office/drawing/2014/main" xmlns="" id="{9FABC344-E043-45BE-8588-06C658DBCE70}"/>
              </a:ext>
            </a:extLst>
          </p:cNvPr>
          <p:cNvSpPr/>
          <p:nvPr/>
        </p:nvSpPr>
        <p:spPr>
          <a:xfrm>
            <a:off x="0" y="1294118"/>
            <a:ext cx="12192000" cy="1309276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CDDC8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17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25059"/>
                </a:solidFill>
              </a:rPr>
              <a:t>VERTICAL FARMING TECHNOLOGY</a:t>
            </a:r>
            <a:endParaRPr lang="en-US" dirty="0">
              <a:solidFill>
                <a:srgbClr val="425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839"/>
            <a:ext cx="10515600" cy="887755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rgbClr val="425059"/>
                </a:solidFill>
              </a:rPr>
              <a:t>Vertical farming is the practice of growing crops in vertically stacked layers. It often incorporates controlled-environment agriculture, which aims to optimize plant growth, and soilless farming techniques such as hydroponics, </a:t>
            </a:r>
            <a:r>
              <a:rPr lang="en-US" sz="1800" i="1" dirty="0" err="1">
                <a:solidFill>
                  <a:srgbClr val="425059"/>
                </a:solidFill>
              </a:rPr>
              <a:t>aquaponics</a:t>
            </a:r>
            <a:r>
              <a:rPr lang="en-US" sz="1800" i="1" dirty="0">
                <a:solidFill>
                  <a:srgbClr val="425059"/>
                </a:solidFill>
              </a:rPr>
              <a:t>, and </a:t>
            </a:r>
            <a:r>
              <a:rPr lang="en-US" sz="1800" i="1" dirty="0" err="1">
                <a:solidFill>
                  <a:srgbClr val="425059"/>
                </a:solidFill>
              </a:rPr>
              <a:t>aeroponics</a:t>
            </a:r>
            <a:endParaRPr lang="en-US" sz="1800" i="1" dirty="0">
              <a:solidFill>
                <a:srgbClr val="4250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669" y="5682990"/>
            <a:ext cx="3001489" cy="36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425059"/>
                </a:solidFill>
              </a:rPr>
              <a:t>Increased crop yield </a:t>
            </a:r>
          </a:p>
        </p:txBody>
      </p:sp>
      <p:sp>
        <p:nvSpPr>
          <p:cNvPr id="15" name="Oval 14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3723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3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14768" y="5686298"/>
            <a:ext cx="2433768" cy="3603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425059"/>
                </a:solidFill>
              </a:rPr>
              <a:t>Smaller footprint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10257" y="5676968"/>
            <a:ext cx="2433768" cy="3603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425059"/>
                </a:solidFill>
              </a:rPr>
              <a:t>Grow anywhere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265269" y="5676967"/>
            <a:ext cx="2433768" cy="3603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425059"/>
                </a:solidFill>
              </a:rPr>
              <a:t>No pesticides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9" y="2664082"/>
            <a:ext cx="3579579" cy="2683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80" y="2664082"/>
            <a:ext cx="3744106" cy="2683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99" y="2664082"/>
            <a:ext cx="4190899" cy="26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5317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25059"/>
                </a:solidFill>
              </a:rPr>
              <a:t>CURRENT VERTICAL FARMS IN THE US</a:t>
            </a:r>
            <a:endParaRPr lang="en-US" dirty="0">
              <a:solidFill>
                <a:srgbClr val="4250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1" y="1689188"/>
            <a:ext cx="2492781" cy="60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37" y="2770856"/>
            <a:ext cx="887403" cy="60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03" y="3857310"/>
            <a:ext cx="1719272" cy="441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2" y="4779256"/>
            <a:ext cx="2390775" cy="5334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156800" y="1809405"/>
            <a:ext cx="8131884" cy="41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425059"/>
                </a:solidFill>
              </a:rPr>
              <a:t>Located in New Jersey, </a:t>
            </a:r>
            <a:r>
              <a:rPr lang="en-US" sz="2000" dirty="0" err="1" smtClean="0">
                <a:solidFill>
                  <a:srgbClr val="425059"/>
                </a:solidFill>
              </a:rPr>
              <a:t>Aerofarms</a:t>
            </a:r>
            <a:r>
              <a:rPr lang="en-US" sz="2000" dirty="0" smtClean="0">
                <a:solidFill>
                  <a:srgbClr val="425059"/>
                </a:solidFill>
              </a:rPr>
              <a:t> has raised $230M in funding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56800" y="2785538"/>
            <a:ext cx="8131884" cy="285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425059"/>
                </a:solidFill>
              </a:rPr>
              <a:t>Located in San Fran, Plenty raised $200M in a Series B in 2017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56800" y="3863117"/>
            <a:ext cx="8131884" cy="650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425059"/>
                </a:solidFill>
              </a:rPr>
              <a:t>Located in New York, Bowery raised $20M in a Series A in 2017 and took in another $90M at the end of 2018 in a Series B round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73426" y="4871728"/>
            <a:ext cx="8131884" cy="650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425059"/>
                </a:solidFill>
              </a:rPr>
              <a:t>With farms in Pennsylvania, Ohio, Illinois and Virginia, Bright Farms has been rapidly expanding with over $100M raised.</a:t>
            </a:r>
          </a:p>
        </p:txBody>
      </p:sp>
    </p:spTree>
    <p:extLst>
      <p:ext uri="{BB962C8B-B14F-4D97-AF65-F5344CB8AC3E}">
        <p14:creationId xmlns:p14="http://schemas.microsoft.com/office/powerpoint/2010/main" val="873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" y="37403"/>
            <a:ext cx="12161520" cy="6858000"/>
          </a:xfrm>
          <a:prstGeom prst="rect">
            <a:avLst/>
          </a:prstGeo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INDUSTRY OUTLOOK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xmlns="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7A1645-EFC8-4537-A5ED-3F261355CC99}"/>
              </a:ext>
            </a:extLst>
          </p:cNvPr>
          <p:cNvSpPr/>
          <p:nvPr/>
        </p:nvSpPr>
        <p:spPr>
          <a:xfrm>
            <a:off x="8593978" y="3825422"/>
            <a:ext cx="226853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>
                <a:solidFill>
                  <a:schemeClr val="bg1">
                    <a:alpha val="70000"/>
                  </a:schemeClr>
                </a:solidFill>
                <a:cs typeface="Arial"/>
              </a:rPr>
              <a:t>* </a:t>
            </a:r>
            <a:r>
              <a:rPr lang="en-US" sz="1200" i="1" spc="-5" dirty="0" smtClean="0">
                <a:solidFill>
                  <a:schemeClr val="bg1">
                    <a:alpha val="70000"/>
                  </a:schemeClr>
                </a:solidFill>
                <a:cs typeface="Arial"/>
              </a:rPr>
              <a:t>According to the USDA</a:t>
            </a:r>
            <a:endParaRPr lang="en-US" sz="1200" dirty="0">
              <a:solidFill>
                <a:schemeClr val="bg1">
                  <a:alpha val="70000"/>
                </a:schemeClr>
              </a:solidFill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7A1645-EFC8-4537-A5ED-3F261355CC99}"/>
              </a:ext>
            </a:extLst>
          </p:cNvPr>
          <p:cNvSpPr/>
          <p:nvPr/>
        </p:nvSpPr>
        <p:spPr>
          <a:xfrm>
            <a:off x="6804448" y="6426663"/>
            <a:ext cx="4058067" cy="3708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US" sz="1200" i="1" spc="-5" dirty="0">
                <a:solidFill>
                  <a:schemeClr val="bg1">
                    <a:alpha val="70000"/>
                  </a:schemeClr>
                </a:solidFill>
                <a:cs typeface="Arial"/>
              </a:rPr>
              <a:t>* </a:t>
            </a:r>
            <a:r>
              <a:rPr lang="en-US" sz="1200" i="1" spc="-5" dirty="0" smtClean="0">
                <a:solidFill>
                  <a:schemeClr val="bg1">
                    <a:alpha val="70000"/>
                  </a:schemeClr>
                </a:solidFill>
                <a:cs typeface="Arial"/>
              </a:rPr>
              <a:t>According to the marketsandmarketsresearch.com</a:t>
            </a:r>
            <a:endParaRPr lang="en-US" sz="1200" dirty="0">
              <a:solidFill>
                <a:schemeClr val="bg1">
                  <a:alpha val="70000"/>
                </a:schemeClr>
              </a:solidFill>
              <a:cs typeface="Arial"/>
            </a:endParaRPr>
          </a:p>
        </p:txBody>
      </p:sp>
      <p:sp>
        <p:nvSpPr>
          <p:cNvPr id="16" name="Oval 15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2" y="1439045"/>
            <a:ext cx="10058401" cy="52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73427"/>
            <a:ext cx="11340352" cy="4601475"/>
          </a:xfrm>
          <a:prstGeom prst="rect">
            <a:avLst/>
          </a:prstGeom>
          <a:solidFill>
            <a:srgbClr val="42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5059"/>
                </a:solidFill>
              </a:rPr>
              <a:t>THE </a:t>
            </a:r>
            <a:r>
              <a:rPr lang="en-US" dirty="0" smtClean="0">
                <a:solidFill>
                  <a:srgbClr val="425059"/>
                </a:solidFill>
              </a:rPr>
              <a:t>PROBLEM</a:t>
            </a:r>
            <a:endParaRPr lang="en-US" dirty="0">
              <a:solidFill>
                <a:srgbClr val="425059"/>
              </a:solidFill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467010" y="2166434"/>
            <a:ext cx="104063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The </a:t>
            </a:r>
            <a:r>
              <a:rPr lang="en-US" sz="2400" dirty="0">
                <a:solidFill>
                  <a:srgbClr val="CDDC8F"/>
                </a:solidFill>
                <a:latin typeface="+mj-lt"/>
                <a:cs typeface="Arial"/>
              </a:rPr>
              <a:t>vertical farming movement is rapidly growing in the US with no way of marketing and selling their products beyond local farmers markets</a:t>
            </a: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:a16="http://schemas.microsoft.com/office/drawing/2014/main" xmlns="" id="{CE178D24-EC15-4677-8CE4-B6FAE887C7CE}"/>
              </a:ext>
            </a:extLst>
          </p:cNvPr>
          <p:cNvSpPr/>
          <p:nvPr/>
        </p:nvSpPr>
        <p:spPr>
          <a:xfrm>
            <a:off x="1063750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467010" y="3441691"/>
            <a:ext cx="10406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Difficult for farmers to anticipate market trends</a:t>
            </a:r>
            <a:endParaRPr lang="en-US" sz="2400" dirty="0">
              <a:solidFill>
                <a:srgbClr val="CDDC8F"/>
              </a:solidFill>
              <a:latin typeface="+mj-lt"/>
              <a:cs typeface="Arial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467009" y="4383504"/>
            <a:ext cx="10406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The cost of organic, non-</a:t>
            </a:r>
            <a:r>
              <a:rPr lang="en-US" sz="2400" dirty="0" err="1" smtClean="0">
                <a:solidFill>
                  <a:srgbClr val="CDDC8F"/>
                </a:solidFill>
                <a:latin typeface="+mj-lt"/>
                <a:cs typeface="Arial"/>
              </a:rPr>
              <a:t>gmo</a:t>
            </a: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 food is prohibitive</a:t>
            </a:r>
            <a:endParaRPr lang="en-US" sz="2400" dirty="0">
              <a:solidFill>
                <a:srgbClr val="CDDC8F"/>
              </a:solidFill>
              <a:latin typeface="+mj-lt"/>
              <a:cs typeface="Arial"/>
            </a:endParaRPr>
          </a:p>
        </p:txBody>
      </p:sp>
      <p:sp>
        <p:nvSpPr>
          <p:cNvPr id="12" name="Oval 11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467008" y="5314762"/>
            <a:ext cx="10406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Food waste from traditional farming</a:t>
            </a:r>
            <a:endParaRPr lang="en-US" sz="2400" dirty="0">
              <a:solidFill>
                <a:srgbClr val="CDDC8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0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3" y="0"/>
            <a:ext cx="4815045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xmlns="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705350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rgbClr val="CDDC8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xmlns="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401674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42505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19754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BIG IDEA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xmlns="" id="{02C6628C-972C-4717-AAF3-D882B30F6658}"/>
              </a:ext>
            </a:extLst>
          </p:cNvPr>
          <p:cNvSpPr/>
          <p:nvPr/>
        </p:nvSpPr>
        <p:spPr bwMode="white">
          <a:xfrm>
            <a:off x="6313932" y="2788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1" y="2925531"/>
            <a:ext cx="5427109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revolutionize the agricultural world with a data centric analytical technology platform to </a:t>
            </a:r>
            <a:r>
              <a:rPr lang="en-U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empower farms with data and create an integrated network for B2B and B2C distribution channels</a:t>
            </a:r>
            <a:endParaRPr lang="en-US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Oval 10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0" y="4168876"/>
            <a:ext cx="5427109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We discover patterns in data, from suppliers and consumers to develop effective marketing strategies, increase sales, decrease costs and fine tune how to produce maximum crop yields</a:t>
            </a:r>
            <a:endParaRPr lang="en-US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5560272"/>
            <a:ext cx="12192000" cy="614630"/>
          </a:xfrm>
          <a:prstGeom prst="rect">
            <a:avLst/>
          </a:prstGeom>
          <a:solidFill>
            <a:srgbClr val="42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538" y="4567520"/>
            <a:ext cx="2304121" cy="5257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524" y="3535328"/>
            <a:ext cx="955847" cy="11131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807" y="1341198"/>
            <a:ext cx="963922" cy="900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5059"/>
                </a:solidFill>
              </a:rPr>
              <a:t>THE </a:t>
            </a:r>
            <a:r>
              <a:rPr lang="en-US" dirty="0" smtClean="0">
                <a:solidFill>
                  <a:srgbClr val="425059"/>
                </a:solidFill>
              </a:rPr>
              <a:t>SOLUTION</a:t>
            </a:r>
            <a:endParaRPr lang="en-US" dirty="0">
              <a:solidFill>
                <a:srgbClr val="425059"/>
              </a:solidFill>
            </a:endParaRP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:a16="http://schemas.microsoft.com/office/drawing/2014/main" xmlns="" id="{CE178D24-EC15-4677-8CE4-B6FAE887C7CE}"/>
              </a:ext>
            </a:extLst>
          </p:cNvPr>
          <p:cNvSpPr/>
          <p:nvPr/>
        </p:nvSpPr>
        <p:spPr>
          <a:xfrm>
            <a:off x="1161030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Oval 10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30" y="1905020"/>
            <a:ext cx="3694842" cy="267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07" y="2113137"/>
            <a:ext cx="2492781" cy="600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030" y="2955106"/>
            <a:ext cx="887403" cy="600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52" y="3871382"/>
            <a:ext cx="1719272" cy="441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000" y="4575333"/>
            <a:ext cx="2390775" cy="533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94" y="2411226"/>
            <a:ext cx="1866431" cy="1443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766">
            <a:off x="7470455" y="2411227"/>
            <a:ext cx="1866431" cy="1443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1214" y="2294234"/>
            <a:ext cx="1438275" cy="8858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70" y="2172265"/>
            <a:ext cx="1034932" cy="103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07" y="3314666"/>
            <a:ext cx="781565" cy="9378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25" y="4326913"/>
            <a:ext cx="981889" cy="8902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56877" y="4960349"/>
            <a:ext cx="1455926" cy="4466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0789" y="4015030"/>
            <a:ext cx="1695450" cy="428625"/>
          </a:xfrm>
          <a:prstGeom prst="rect">
            <a:avLst/>
          </a:prstGeom>
        </p:spPr>
      </p:pic>
      <p:sp>
        <p:nvSpPr>
          <p:cNvPr id="33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2127974" y="5636171"/>
            <a:ext cx="79091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Bridging the gap between local organic farmers and consumer</a:t>
            </a:r>
            <a:endParaRPr lang="en-US" sz="2400" dirty="0">
              <a:solidFill>
                <a:srgbClr val="CDDC8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9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5228367"/>
            <a:ext cx="12192000" cy="946535"/>
          </a:xfrm>
          <a:prstGeom prst="rect">
            <a:avLst/>
          </a:prstGeom>
          <a:solidFill>
            <a:srgbClr val="42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25059"/>
                </a:solidFill>
              </a:rPr>
              <a:t>THE </a:t>
            </a:r>
            <a:r>
              <a:rPr lang="en-US" dirty="0" smtClean="0">
                <a:solidFill>
                  <a:srgbClr val="425059"/>
                </a:solidFill>
              </a:rPr>
              <a:t>SOLUTION</a:t>
            </a:r>
            <a:endParaRPr lang="en-US" dirty="0">
              <a:solidFill>
                <a:srgbClr val="425059"/>
              </a:solidFill>
            </a:endParaRP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:a16="http://schemas.microsoft.com/office/drawing/2014/main" xmlns="" id="{CE178D24-EC15-4677-8CE4-B6FAE887C7CE}"/>
              </a:ext>
            </a:extLst>
          </p:cNvPr>
          <p:cNvSpPr/>
          <p:nvPr/>
        </p:nvSpPr>
        <p:spPr>
          <a:xfrm>
            <a:off x="1161030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rgbClr val="CDDC8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Oval 10" descr="Beige oval">
            <a:extLst>
              <a:ext uri="{FF2B5EF4-FFF2-40B4-BE49-F238E27FC236}">
                <a16:creationId xmlns:a16="http://schemas.microsoft.com/office/drawing/2014/main" xmlns="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rgbClr val="CDD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1F16D174-C1FB-4494-B78F-EFF7C645AE67}"/>
              </a:ext>
            </a:extLst>
          </p:cNvPr>
          <p:cNvSpPr txBox="1">
            <a:spLocks/>
          </p:cNvSpPr>
          <p:nvPr/>
        </p:nvSpPr>
        <p:spPr>
          <a:xfrm>
            <a:off x="11482912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10" y="2081920"/>
            <a:ext cx="3694842" cy="267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07" y="1781544"/>
            <a:ext cx="2492781" cy="600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030" y="2623513"/>
            <a:ext cx="887403" cy="600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52" y="3539789"/>
            <a:ext cx="1719272" cy="441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00" y="4243740"/>
            <a:ext cx="2390775" cy="533400"/>
          </a:xfrm>
          <a:prstGeom prst="rect">
            <a:avLst/>
          </a:prstGeom>
        </p:spPr>
      </p:pic>
      <p:sp>
        <p:nvSpPr>
          <p:cNvPr id="33" name="object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 bwMode="white">
          <a:xfrm>
            <a:off x="2238506" y="5304173"/>
            <a:ext cx="79091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CDDC8F"/>
                </a:solidFill>
                <a:latin typeface="+mj-lt"/>
                <a:cs typeface="Arial"/>
              </a:rPr>
              <a:t>Capturing farm data to increase crop yield, enhance existing infrastructure and give real time market trends and insights</a:t>
            </a:r>
            <a:endParaRPr lang="en-US" sz="2400" dirty="0">
              <a:solidFill>
                <a:srgbClr val="CDDC8F"/>
              </a:solidFill>
              <a:latin typeface="+mj-lt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951">
            <a:off x="2077173" y="1468253"/>
            <a:ext cx="2219660" cy="3358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7" y="3309349"/>
            <a:ext cx="2463237" cy="6478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3286" y="2283042"/>
            <a:ext cx="2463237" cy="647824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xmlns="" id="{6D5D9271-B659-4A45-8868-BAEC4EF7D1F1}"/>
              </a:ext>
            </a:extLst>
          </p:cNvPr>
          <p:cNvSpPr txBox="1">
            <a:spLocks/>
          </p:cNvSpPr>
          <p:nvPr/>
        </p:nvSpPr>
        <p:spPr>
          <a:xfrm>
            <a:off x="4141998" y="24773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524A4D"/>
                </a:solidFill>
              </a:rPr>
              <a:t>DATA EXCHANGE</a:t>
            </a:r>
            <a:endParaRPr lang="en-US" sz="2800" dirty="0">
              <a:solidFill>
                <a:srgbClr val="524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653</Words>
  <Application>Microsoft Office PowerPoint</Application>
  <PresentationFormat>Widescreen</PresentationFormat>
  <Paragraphs>122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</vt:lpstr>
      <vt:lpstr>Avenir Black</vt:lpstr>
      <vt:lpstr>Calibri</vt:lpstr>
      <vt:lpstr>Gill Sans MT</vt:lpstr>
      <vt:lpstr>Wingdings</vt:lpstr>
      <vt:lpstr>Office Theme</vt:lpstr>
      <vt:lpstr>CERES SYSTEMS DATA SOLUTION FOR REVOLUTIONIZING THE GROWING WORLD</vt:lpstr>
      <vt:lpstr>OUR FOOD SUPPLY IS BROKEN</vt:lpstr>
      <vt:lpstr>VERTICAL FARMING TECHNOLOGY</vt:lpstr>
      <vt:lpstr>CURRENT VERTICAL FARMS IN THE US</vt:lpstr>
      <vt:lpstr>INDUSTRY OUTLOOK</vt:lpstr>
      <vt:lpstr>THE PROBLEM</vt:lpstr>
      <vt:lpstr>OUR BIG IDEA</vt:lpstr>
      <vt:lpstr>THE SOLUTION</vt:lpstr>
      <vt:lpstr>THE SOLUTION</vt:lpstr>
      <vt:lpstr>OUR SERVICES</vt:lpstr>
      <vt:lpstr>REVENUE MODEL</vt:lpstr>
      <vt:lpstr>THE TEAM</vt:lpstr>
      <vt:lpstr>MAJOR COMPETITORS</vt:lpstr>
      <vt:lpstr>OPPORTUNITY</vt:lpstr>
      <vt:lpstr>GIVE IT A GROW!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2020-01-21T19:05:49Z</dcterms:created>
  <dcterms:modified xsi:type="dcterms:W3CDTF">2022-03-07T19:37:29Z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