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2" r:id="rId5"/>
    <p:sldId id="260" r:id="rId6"/>
    <p:sldId id="278" r:id="rId7"/>
    <p:sldId id="275" r:id="rId8"/>
    <p:sldId id="280" r:id="rId9"/>
    <p:sldId id="281" r:id="rId10"/>
    <p:sldId id="279" r:id="rId11"/>
    <p:sldId id="283" r:id="rId12"/>
    <p:sldId id="286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27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14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CEC9-0D25-4138-A720-A089EDEB946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D943-29C1-4B42-A2AB-28B0708E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38" y="5279077"/>
            <a:ext cx="10109888" cy="87913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NeueLT Com 97 BlkCn" panose="020B0806030702040204" pitchFamily="34" charset="0"/>
              </a:rPr>
              <a:t>Digital Platform System</a:t>
            </a:r>
            <a:endParaRPr lang="en-US" dirty="0">
              <a:solidFill>
                <a:schemeClr val="bg1"/>
              </a:solidFill>
              <a:latin typeface="HelveticaNeueLT Com 97 BlkCn" panose="020B0806030702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0" y="2952603"/>
            <a:ext cx="3709767" cy="2468529"/>
          </a:xfrm>
          <a:prstGeom prst="rect">
            <a:avLst/>
          </a:prstGeom>
        </p:spPr>
      </p:pic>
      <p:sp>
        <p:nvSpPr>
          <p:cNvPr id="21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 bwMode="ltGray">
          <a:xfrm flipV="1">
            <a:off x="552381" y="6099153"/>
            <a:ext cx="11269506" cy="11812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38698" y="949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703" y="29765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BioCenters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8383" y="1825625"/>
            <a:ext cx="7169331" cy="43513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SOP for deployment (build recommendations)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Caching system (downtime possibility)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Switching (24/48 ports)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NFC for tree groups (exploratory)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Near field mobile antennas with local storage for on going data collection (IOT)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38698" y="949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703" y="29765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DevOps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1703" y="1409989"/>
            <a:ext cx="71693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User Support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Ticketing system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Jira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)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System be to be ID track internal and external users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Integrates with Confluence</a:t>
            </a:r>
          </a:p>
          <a:p>
            <a:pPr lvl="2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DevOps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management modules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Zen Desk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Omni channel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Automation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Integrates with G-suite</a:t>
            </a: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38698" y="949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703" y="2976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Infrastructure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3470" y="1441161"/>
            <a:ext cx="7935290" cy="52298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Cloud (AWS)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Firewalls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Production Environment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Checkpoint systems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Two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vCPU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systems 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scalable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2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/QA Environments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Checkpoint system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CloudGaurd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Two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vCPU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systems 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scalable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Remote access</a:t>
            </a:r>
          </a:p>
          <a:p>
            <a:pPr lvl="3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Netscope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or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Merkai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site to site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38698" y="949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431838" y="5279077"/>
            <a:ext cx="10109888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107 XBlkCn" panose="020B0806040502050204" pitchFamily="34" charset="0"/>
              </a:rPr>
              <a:t>Competitive Analysis</a:t>
            </a:r>
          </a:p>
        </p:txBody>
      </p:sp>
      <p:sp>
        <p:nvSpPr>
          <p:cNvPr id="13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 bwMode="ltGray">
          <a:xfrm flipV="1">
            <a:off x="552381" y="6099153"/>
            <a:ext cx="11269506" cy="11812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58" y="5364480"/>
            <a:ext cx="3060129" cy="6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91" y="1368425"/>
            <a:ext cx="4384398" cy="2763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5" y="519546"/>
            <a:ext cx="2381250" cy="5715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433" y="1524289"/>
            <a:ext cx="716933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reate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an account and get a certificate. No ability to trade credits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Originally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ClimateCoin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- note that climatecoin.io redirects to climatetrade.com - which has been around since 2017 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They claim to use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blockchain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to verify carbon credits, and while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blockchain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can be used for verification, the info of how they are using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blockchain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to verify carbon is actually being offset is not clear 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Difficult to verify state of legitimacy of this company; little to no information -- however it appears they are as recently as December 2020 not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ready</a:t>
            </a: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Based in Spain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433" y="1524289"/>
            <a:ext cx="7169331" cy="4928466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Supporting a portal for folks wanting to sell supply.  Not trading platform</a:t>
            </a:r>
          </a:p>
          <a:p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Have a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lot of renewable energy offsets, but also have a big hold in North America on carbon offsets, some with forest management, but are not limited to forestry</a:t>
            </a:r>
          </a:p>
          <a:p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F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acilitate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both the sale and purchase of credits - it is difficult to ascertain what “platform” type tools they offer, since both their sell and purchase involve long forms for a quote and to gather information</a:t>
            </a: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Looking at their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Etsy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case study, it appears they are more of a “broker” in the traditional sense of connecting buyers with sellers on a very client-specific, manual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basis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5" y="490104"/>
            <a:ext cx="21717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64" y="1524289"/>
            <a:ext cx="4239490" cy="28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433" y="1524289"/>
            <a:ext cx="7169331" cy="4928466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Manual process for carbon credits – not digital </a:t>
            </a:r>
          </a:p>
          <a:p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SilviaTerra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uses GIS to baseline tract of forest for “normal” harvesting in order to verify that *less* harvesting is done at the end of an annual contract in order to verify a carbon offset (less deforestation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vs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planting new trees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)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They have developed a survey of the entire continental united states all forest acres, this development was done in partnership with Microsoft 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NCAPX is their platform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their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sales process is not automated, but also they need to vet at minimum the land owners as being legit, and they have announced 200,000 metric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tons of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offset carbon credit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purchased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by Microsoft:</a:t>
            </a: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1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year contracts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for landowners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This company is 100% legit and since they are offering landowners to offer land, doing data analysis based verification, and selling to companies such as Microsoft, this appears to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be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a carbon credit trading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platform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 landowner gets paid at the end of 1 year, after verification of their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offset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621" y="1524289"/>
            <a:ext cx="4284405" cy="290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8" y="337704"/>
            <a:ext cx="24669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433" y="1524289"/>
            <a:ext cx="7169331" cy="492846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No platform exists.  portal based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solution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Pilot program focused on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soil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Requires application to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join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$3000 - $5000 project verification costs by a 3rd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party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Provides a NORI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crypto currency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token for reselling - basically it is an ERC721 NFT which is issued to the farmer; the farmer can sell the NRT token later (I guess to a new farmer joining in the future? Unclear why these tokens would be worth buying later since the carbon has already been retired) Still an interesting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concept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Nori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carbon credit lasts 10 years e.g. the carbon is removed for a period of 10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years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Looking to hire software engineers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389226"/>
            <a:ext cx="838200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402" y="1524289"/>
            <a:ext cx="4284405" cy="29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433" y="1524289"/>
            <a:ext cx="7169331" cy="492846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Heavy on machine learning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based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verification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$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4m seed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funding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A competitor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Similar to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SilviaTerra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with use of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technology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Their API allows you to offer / sell carbon credits but it is not a “platform” or “marketplace” in the sense that they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source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 projects that are already verified by standards orgs which they then allow carbon credit buyers to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support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Recurring theme of extreme vetting of the “sellers” of carbon credits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81" y="568326"/>
            <a:ext cx="4386982" cy="2782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36" y="480580"/>
            <a:ext cx="16002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041" y="3578415"/>
            <a:ext cx="4693322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434" y="1524289"/>
            <a:ext cx="6587440" cy="492846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Unable to determine if they can truly calculate carbon.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They estimate by inputting weight (in kg) then it kicks out a price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No supply chain data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Looking to hire Software Engineers and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Blockchain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devs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6" y="499630"/>
            <a:ext cx="135255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22" y="1524289"/>
            <a:ext cx="4966062" cy="27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703" y="1690688"/>
            <a:ext cx="7276011" cy="4486275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2976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System Overview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3" y="1825625"/>
            <a:ext cx="7169331" cy="43513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Digital exchange platform for carbon credits that will allow users to track production and consumption of carbon credits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Automated tracking system for trees throughout the lifecycle to accurately calculate carbon intake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KPI dashboards for consumers and producers to view carbon credit production in real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7824" y="1562678"/>
            <a:ext cx="7169331" cy="492846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Excellent for PR and Marketing with name recognition and video content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Extensive research on the supply side 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Could give Feedback on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Cloverly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API calculations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Tech wise nothing that could feed into our system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25" y="520892"/>
            <a:ext cx="27336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68" y="1524289"/>
            <a:ext cx="5047940" cy="27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7825" y="1562678"/>
            <a:ext cx="6358840" cy="492846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Can calculate a companies carbon footprint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Offer insights on how to reduce that footprint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Act as a middle man between business consumers and landowners for Carbon sales</a:t>
            </a:r>
          </a:p>
          <a:p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Could be a good affiliate depending on their finder fees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519978"/>
            <a:ext cx="1447800" cy="35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660" y="1552721"/>
            <a:ext cx="4897874" cy="36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7825" y="1562678"/>
            <a:ext cx="6358840" cy="492846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Exchange to buy and sell Crypto currency</a:t>
            </a: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First to market with a Carbon Credit crypto on the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Ethereum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 network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“Each UPCO2 Token is backed on a 1:1 basis by a Voluntary Carbon Unit on a leading registry. Demand for carbon credits by companies and individuals seeking to offset their carbon footprints helps to drive the price of each UPCO2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Token”</a:t>
            </a:r>
          </a:p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 MediumCond" panose="020B0506000000000000" pitchFamily="34" charset="0"/>
              </a:rPr>
              <a:t>Centralized token with no information about how they are acquiring the carbon credits</a:t>
            </a:r>
          </a:p>
          <a:p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HelveticaNeue MediumCond" panose="020B0506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9" y="469754"/>
            <a:ext cx="1552575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82" y="1562678"/>
            <a:ext cx="4731867" cy="31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2300112"/>
            <a:ext cx="3714353" cy="25122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1201169" y="5613593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BioCenters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799500" y="892196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Satellite Imagery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10071799" y="4504101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RainTree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 Admin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10267098" y="2569879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Consumers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9065054" y="800601"/>
            <a:ext cx="21036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Landowners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4776083" y="2836716"/>
            <a:ext cx="21036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Cloud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42" y="3969051"/>
            <a:ext cx="1900066" cy="1900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45" y="596919"/>
            <a:ext cx="2334660" cy="232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627223"/>
            <a:ext cx="1902262" cy="14090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87" y="4221934"/>
            <a:ext cx="1888172" cy="14372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40" y="2394931"/>
            <a:ext cx="1888172" cy="143726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208558" y="4422695"/>
            <a:ext cx="841434" cy="45569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39350" y="2403051"/>
            <a:ext cx="792910" cy="65195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6047" y="4431002"/>
            <a:ext cx="1147210" cy="36670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473904" y="3238562"/>
            <a:ext cx="1219353" cy="30558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040880" y="1905474"/>
            <a:ext cx="863512" cy="64300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42" y="4701337"/>
            <a:ext cx="3052866" cy="674009"/>
          </a:xfrm>
          <a:prstGeom prst="rect">
            <a:avLst/>
          </a:prstGeom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930129" y="5073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HelveticaNeueLT Com 107 XBlkCn" panose="020B0806040502050204" pitchFamily="34" charset="0"/>
              </a:rPr>
              <a:t>RainTree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NeueLT Com 107 XBlkCn" panose="020B0806040502050204" pitchFamily="34" charset="0"/>
              </a:rPr>
              <a:t> Digital Platform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HelveticaNeueLT Com 107 XBlkCn" panose="020B08060405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37830" y="1835209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BioCenters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10272026" y="4060789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RainTree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 Admin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3" y="190667"/>
            <a:ext cx="1900066" cy="190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13" y="3145936"/>
            <a:ext cx="1201113" cy="91427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1791925" y="2515278"/>
            <a:ext cx="1457975" cy="308317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096286" y="781818"/>
            <a:ext cx="1184924" cy="83387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9959890" y="3192151"/>
            <a:ext cx="505385" cy="20511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82378" y="4655461"/>
            <a:ext cx="5336818" cy="108258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102597" y="4750492"/>
            <a:ext cx="4481812" cy="122321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764408" y="5919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HelveticaNeueLT Com 107 XBlkCn" panose="020B0806040502050204" pitchFamily="34" charset="0"/>
              </a:rPr>
              <a:t>RainTree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NeueLT Com 107 XBlkCn" panose="020B0806040502050204" pitchFamily="34" charset="0"/>
              </a:rPr>
              <a:t> Digital Platform Use Cases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275231" y="5094569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Reforestation Project Coordinator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9" y="4132890"/>
            <a:ext cx="1216983" cy="92635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1996539" y="4317006"/>
            <a:ext cx="1291901" cy="52641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22430" y="3331459"/>
            <a:ext cx="1568830" cy="108741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406823" y="2090733"/>
            <a:ext cx="1831349" cy="197418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00047" y="289984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499420" y="386124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Tree Inventory Supply Management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00047" y="1544716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499420" y="1640856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Tree Inventory Shipment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00047" y="2800229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499420" y="2896369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Tree Inventory Order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10097" y="4018820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509470" y="4114960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Publish Manage Reforestation Projects 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97482" y="5273552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496855" y="5369692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Login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Logout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86914" y="233083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6786287" y="329223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Update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Delete Inventory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059172" y="801353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9158545" y="897493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Calculate Carbon Credits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2208" y="1789950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6131313" y="1850686"/>
            <a:ext cx="1375234" cy="92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Trace Tree Groups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Lifecycle with unique identifier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94779" y="2515278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8394152" y="2611418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Manage User Profiles &amp; Orders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66301" y="3419818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5864325" y="3447096"/>
            <a:ext cx="1967345" cy="92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Consumer Reforestation Reports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90" y="5209250"/>
            <a:ext cx="1384928" cy="1382107"/>
          </a:xfrm>
          <a:prstGeom prst="rect">
            <a:avLst/>
          </a:prstGeom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9345210" y="5258339"/>
            <a:ext cx="1375234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Monitor reforestation projects (ESRI)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023507" y="5076909"/>
            <a:ext cx="1150363" cy="62061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155093" y="674306"/>
            <a:ext cx="1412984" cy="741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5155093" y="1001940"/>
            <a:ext cx="3823288" cy="65519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361149" y="798054"/>
            <a:ext cx="611673" cy="40777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102596" y="1191380"/>
            <a:ext cx="737689" cy="102711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6818930" y="2858202"/>
            <a:ext cx="1" cy="46452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300140" y="3612765"/>
            <a:ext cx="1593444" cy="97056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8280358" y="3708905"/>
            <a:ext cx="1601909" cy="77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</a:rPr>
              <a:t>Manage Reforestation Projects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9990105" y="3873346"/>
            <a:ext cx="529090" cy="18686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089503" y="4077287"/>
            <a:ext cx="855476" cy="42307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6" grpId="0"/>
      <p:bldP spid="2" grpId="0" animBg="1"/>
      <p:bldP spid="36" grpId="0"/>
      <p:bldP spid="37" grpId="0" animBg="1"/>
      <p:bldP spid="38" grpId="0"/>
      <p:bldP spid="39" grpId="0" animBg="1"/>
      <p:bldP spid="40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2" grpId="0" animBg="1"/>
      <p:bldP spid="53" grpId="0"/>
      <p:bldP spid="56" grpId="0" animBg="1"/>
      <p:bldP spid="57" grpId="0"/>
      <p:bldP spid="60" grpId="0" animBg="1"/>
      <p:bldP spid="61" grpId="0"/>
      <p:bldP spid="64" grpId="0"/>
      <p:bldP spid="75" grpId="0" animBg="1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2" y="15611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RainTree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 Carbon Credit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661168" y="3292477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BioCenters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3" y="1604669"/>
            <a:ext cx="1900066" cy="1900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47" y="1896225"/>
            <a:ext cx="1643222" cy="1639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62" y="1767367"/>
            <a:ext cx="2576423" cy="1742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4" y="1960660"/>
            <a:ext cx="1322012" cy="153625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73383" y="2924726"/>
            <a:ext cx="1137431" cy="1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41813" y="4441416"/>
            <a:ext cx="2453638" cy="270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Each sapling group is barcoded at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BioCenter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with species and age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56041" y="4441416"/>
            <a:ext cx="2453639" cy="270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When sapling groups are planted they are scanned and tagged with GPS location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70271" y="4441416"/>
            <a:ext cx="2453639" cy="270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Satellite data capture through ESRI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084501" y="4441415"/>
            <a:ext cx="2965095" cy="270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RainTree’s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system collects all the data and utilizes machine learning (AI) to calculate each saplings carbon intake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107356" y="2908230"/>
            <a:ext cx="1137431" cy="1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84568" y="2895167"/>
            <a:ext cx="1137431" cy="1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588499" y="3292477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GPS Scan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6809344" y="3292477"/>
            <a:ext cx="180328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Satellite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9278813" y="3479498"/>
            <a:ext cx="2506069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RainTree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mpressed" pitchFamily="50" charset="0"/>
              </a:rPr>
              <a:t> Digital Platform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 Compress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38698" y="949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431838" y="5279077"/>
            <a:ext cx="10109888" cy="8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107 XBlkCn" panose="020B0806040502050204" pitchFamily="34" charset="0"/>
              </a:rPr>
              <a:t>Development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13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 bwMode="ltGray">
          <a:xfrm flipV="1">
            <a:off x="552381" y="6099153"/>
            <a:ext cx="11269506" cy="11812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58" y="5364480"/>
            <a:ext cx="3060129" cy="6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2" y="15611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Phase 1 - Analysis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383" y="1825625"/>
            <a:ext cx="7169331" cy="43513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Deeper analysis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of carbon calculations 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lockchain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whitepaper 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BioCeter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data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Business analysis (requirements)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Infrastructure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analysis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1812" y="1022061"/>
            <a:ext cx="3283627" cy="5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30-60 Days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2" y="15611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Phase 2 - POC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383" y="1825625"/>
            <a:ext cx="7872944" cy="435133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Setting up sprints based on business requirements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Data Accessibility/Integrity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System will track inventory produced at each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BioCenter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System will calculate carbon credit production in real time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ESRI integration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System Profile Administration Panel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User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Accounts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User accounts are password protected.  System will need to support authorization/authentication for all types of users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1812" y="1106688"/>
            <a:ext cx="3283627" cy="5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3-6 Months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2" y="15611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107 XBlkCn" panose="020B0806040502050204" pitchFamily="34" charset="0"/>
              </a:rPr>
              <a:t>Phase 3 – Beta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NeueLT Com 107 XBlkCn" panose="020B080604050205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383" y="1825625"/>
            <a:ext cx="7169331" cy="435133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Blockchain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evaluation (ROI on exchange fees - gas) ETH/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Allgorand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/proprietary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QA testing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Beta launch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1812" y="1022061"/>
            <a:ext cx="3283627" cy="5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3-6 Months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11326</TotalTime>
  <Words>1121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Compressed</vt:lpstr>
      <vt:lpstr>HelveticaNeue MediumCond</vt:lpstr>
      <vt:lpstr>HelveticaNeueLT Com 107 XBlkCn</vt:lpstr>
      <vt:lpstr>HelveticaNeueLT Com 97 BlkCn</vt:lpstr>
      <vt:lpstr>Office Theme</vt:lpstr>
      <vt:lpstr>Digital Platform System</vt:lpstr>
      <vt:lpstr>System Overview</vt:lpstr>
      <vt:lpstr>RainTree Digital Platform</vt:lpstr>
      <vt:lpstr>RainTree Digital Platform Use Cases</vt:lpstr>
      <vt:lpstr>The RainTree Carbon Credit</vt:lpstr>
      <vt:lpstr>PowerPoint Presentation</vt:lpstr>
      <vt:lpstr>Phase 1 - Analysis</vt:lpstr>
      <vt:lpstr>Phase 2 - POC</vt:lpstr>
      <vt:lpstr>Phase 3 – Beta</vt:lpstr>
      <vt:lpstr>BioCenters</vt:lpstr>
      <vt:lpstr>DevOps</vt:lpstr>
      <vt:lpstr>Infrastructure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Raintree Digital Platform System</dc:title>
  <dc:creator>Garrett Funkhouser</dc:creator>
  <cp:lastModifiedBy>Garrett Funkhouser</cp:lastModifiedBy>
  <cp:revision>84</cp:revision>
  <dcterms:created xsi:type="dcterms:W3CDTF">2021-02-25T19:22:29Z</dcterms:created>
  <dcterms:modified xsi:type="dcterms:W3CDTF">2022-03-07T15:57:24Z</dcterms:modified>
</cp:coreProperties>
</file>